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  <p:sldMasterId id="2147483857" r:id="rId3"/>
    <p:sldMasterId id="2147483887" r:id="rId4"/>
    <p:sldMasterId id="2147483917" r:id="rId5"/>
  </p:sldMasterIdLst>
  <p:sldIdLst>
    <p:sldId id="256" r:id="rId6"/>
    <p:sldId id="259" r:id="rId7"/>
    <p:sldId id="261" r:id="rId8"/>
    <p:sldId id="262" r:id="rId9"/>
    <p:sldId id="263" r:id="rId10"/>
    <p:sldId id="264" r:id="rId11"/>
    <p:sldId id="265" r:id="rId12"/>
    <p:sldId id="272" r:id="rId13"/>
    <p:sldId id="273" r:id="rId14"/>
    <p:sldId id="274" r:id="rId15"/>
    <p:sldId id="257" r:id="rId16"/>
    <p:sldId id="258" r:id="rId17"/>
    <p:sldId id="268" r:id="rId18"/>
    <p:sldId id="269" r:id="rId19"/>
    <p:sldId id="270" r:id="rId20"/>
    <p:sldId id="260" r:id="rId21"/>
    <p:sldId id="266" r:id="rId22"/>
    <p:sldId id="267" r:id="rId23"/>
    <p:sldId id="271" r:id="rId24"/>
    <p:sldId id="275" r:id="rId25"/>
    <p:sldId id="276" r:id="rId26"/>
    <p:sldId id="278" r:id="rId27"/>
    <p:sldId id="277" r:id="rId28"/>
    <p:sldId id="281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42BE7AB-CD94-4EE7-8DC7-CE00368224BD}">
          <p14:sldIdLst>
            <p14:sldId id="256"/>
          </p14:sldIdLst>
        </p14:section>
        <p14:section name="Before Starting" id="{7DAF24B9-FCEA-48F7-B3C7-15EA8134C1BD}">
          <p14:sldIdLst>
            <p14:sldId id="259"/>
            <p14:sldId id="261"/>
            <p14:sldId id="262"/>
            <p14:sldId id="263"/>
            <p14:sldId id="264"/>
            <p14:sldId id="265"/>
            <p14:sldId id="272"/>
          </p14:sldIdLst>
        </p14:section>
        <p14:section name="Designer" id="{D288F81C-FAC3-4480-BFD5-57A6CF833CD5}">
          <p14:sldIdLst>
            <p14:sldId id="273"/>
            <p14:sldId id="274"/>
          </p14:sldIdLst>
        </p14:section>
        <p14:section name="Start" id="{C2DE842C-F6A5-4363-A700-DA362C56D256}">
          <p14:sldIdLst>
            <p14:sldId id="257"/>
            <p14:sldId id="258"/>
            <p14:sldId id="268"/>
            <p14:sldId id="269"/>
            <p14:sldId id="270"/>
            <p14:sldId id="260"/>
            <p14:sldId id="266"/>
          </p14:sldIdLst>
        </p14:section>
        <p14:section name="HTTP" id="{4A69A98A-0AD7-41FE-A5E9-45858A96D53B}">
          <p14:sldIdLst>
            <p14:sldId id="267"/>
            <p14:sldId id="271"/>
            <p14:sldId id="275"/>
            <p14:sldId id="276"/>
            <p14:sldId id="278"/>
            <p14:sldId id="277"/>
            <p14:sldId id="281"/>
            <p14:sldId id="279"/>
          </p14:sldIdLst>
        </p14:section>
        <p14:section name="End" id="{3622DF8C-0BB8-4F6C-AC27-A33236A929FF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DADBF1"/>
    <a:srgbClr val="F0F0FF"/>
    <a:srgbClr val="CC00CC"/>
    <a:srgbClr val="FF00FF"/>
    <a:srgbClr val="C4BF00"/>
    <a:srgbClr val="9900CC"/>
    <a:srgbClr val="CDC800"/>
    <a:srgbClr val="FFCC66"/>
    <a:srgbClr val="002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4599" autoAdjust="0"/>
  </p:normalViewPr>
  <p:slideViewPr>
    <p:cSldViewPr snapToGrid="0">
      <p:cViewPr varScale="1">
        <p:scale>
          <a:sx n="71" d="100"/>
          <a:sy n="71" d="100"/>
        </p:scale>
        <p:origin x="297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1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0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8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01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94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33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88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2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2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2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92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713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1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2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91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978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9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70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6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745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5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435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228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59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9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965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4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0526-8E10-A6E9-B178-023620DE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4CFB4-BED3-8B2E-99D5-E6E79F5A3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27F39-E43D-67ED-86B0-26926249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56940-6BF8-4AFC-8518-142C89CF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7044D-8321-22BB-7F7B-23F64A11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35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FBF3-C458-1705-1AC8-6F4B3354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3338-501F-B2CA-F6B5-8A4700B9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9776B-6AFB-F63C-6D02-E7166D2A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009C-57DD-574E-218D-3D5A2D98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E619-AD4D-6703-9E3D-FE28CE25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40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441B-5F4D-AAAD-AD81-DF9572BE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19BA6-65B1-7B85-42C4-07C833B59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85D88-B822-00AC-BB32-BA488E4B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5E9E-9D38-654B-7FDA-7491E373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00FE4-FFDF-8615-7839-883552C0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61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EB13-E49E-F797-B42C-DFD463D9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4E01-D0D5-D012-4708-C71D09D00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E5CC8-A02F-7F7C-EC33-8ED6E945C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78822-C347-E61A-F47D-66C29E0D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5D8E0-CC81-F0B3-4115-81BECA78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DFDB6-C5E3-FA40-8DF3-ACA7E35F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87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C013-D434-B629-865C-936CA596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7558-1CFB-E28F-22BF-9BDD3309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FAF8B-4A54-D8E0-3ED0-B2FB4003C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258AB-FCE3-2753-2038-36FA53207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2EEB1-5119-D021-AC8E-4CD2A0375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47067-A237-0E7B-5DF1-53CA5843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81501-CE27-2D0F-F7B8-04ECC17D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8671B-EA1C-6F2C-0775-BF91E81D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5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1CA3-071D-518D-589F-100F1AAE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2D45B-468F-A4BD-61D9-18C78FF2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C4421-1B6B-7D7D-A0E1-4102D3FD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D016E-0E60-9CF0-41A5-1F5F4B51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712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E77D1-694E-F24D-0811-C2C93CBE9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82153-398B-C52C-48C2-458B2F70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3C093-937B-B6D4-389D-E9356EC2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1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8D2F-7C73-DA6E-D894-E5F00906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6AFA3-7944-4A8C-470B-D84769FB9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04754-C218-9723-CEA6-E85DD47BD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03B2E-CBB3-F1EE-4573-CB4F1A30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14EEE-D338-1307-4D10-F1CF6FF8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FE4B8-C8A5-1CE9-41F9-97819D26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262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49C5-DED1-FD88-896C-486BC5F4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F8565-5936-3530-8AFC-6809CB355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7096-E365-04BF-8DDF-7D562413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2429E-5017-3B01-4000-CFA792D9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415CF-D8F6-8CA6-432A-4807669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84076-F351-735D-F71C-4602A270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41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737D-A216-2914-F2B1-8608FA4C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F69C0-49B0-7556-EC95-D69345B2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3BF5D-DBEA-2212-296E-256C8DDB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1FF39-981A-631A-5BC5-07D73234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45B03-723B-970E-E559-7A4C8147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8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51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BCF60-084D-38EA-C045-EB43E6724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A24DD-98A2-7D49-6931-8550EDF38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0F29F-667D-7543-4DDB-70FD6063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14F83-5E91-DB6A-AA45-FEBAD5C2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27EB-E790-5890-CDFF-C627797A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7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64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7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61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42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079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394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45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9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4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2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8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6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89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6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675CF-CCAA-AD72-552D-69EC469E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91818-1519-E616-6E74-BEB8D5BBE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B017-E71C-AB1E-8E8E-E9972DBF1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D400-138B-EB52-771F-BB9B5FB5B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05457-A105-9440-B807-50A638EE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317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1000">
              <a:schemeClr val="tx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spots">
            <a:extLst>
              <a:ext uri="{FF2B5EF4-FFF2-40B4-BE49-F238E27FC236}">
                <a16:creationId xmlns:a16="http://schemas.microsoft.com/office/drawing/2014/main" id="{1B039C06-59D2-FC35-68B2-2B436A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211CF-9587-1FA4-B37B-0AD246D80390}"/>
              </a:ext>
            </a:extLst>
          </p:cNvPr>
          <p:cNvSpPr txBox="1"/>
          <p:nvPr/>
        </p:nvSpPr>
        <p:spPr>
          <a:xfrm>
            <a:off x="720797" y="1245988"/>
            <a:ext cx="2783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Vazirmatn" pitchFamily="2" charset="-78"/>
              </a:rPr>
              <a:t>Front-end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8AF21-A073-6BCA-C126-3FAEBE61EFE9}"/>
              </a:ext>
            </a:extLst>
          </p:cNvPr>
          <p:cNvSpPr txBox="1"/>
          <p:nvPr/>
        </p:nvSpPr>
        <p:spPr>
          <a:xfrm>
            <a:off x="4120139" y="782936"/>
            <a:ext cx="3951723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&lt;Web</a:t>
            </a:r>
            <a:r>
              <a:rPr lang="en-US" sz="44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 </a:t>
            </a:r>
            <a:r>
              <a:rPr lang="en-US" sz="80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/&gt;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FB04D-FEA9-15DB-8D87-5F208DA81375}"/>
              </a:ext>
            </a:extLst>
          </p:cNvPr>
          <p:cNvSpPr txBox="1"/>
          <p:nvPr/>
        </p:nvSpPr>
        <p:spPr>
          <a:xfrm>
            <a:off x="8464664" y="1245988"/>
            <a:ext cx="322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Vazirmatn" pitchFamily="2" charset="-78"/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8271-9250-FD83-4D8C-01AB80C328DB}"/>
              </a:ext>
            </a:extLst>
          </p:cNvPr>
          <p:cNvSpPr txBox="1"/>
          <p:nvPr/>
        </p:nvSpPr>
        <p:spPr>
          <a:xfrm>
            <a:off x="8683397" y="5157312"/>
            <a:ext cx="3010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Lecturer:</a:t>
            </a:r>
            <a:endParaRPr lang="fa-I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Vazirmatn" pitchFamily="2" charset="-78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Misagh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Mohaghegh</a:t>
            </a:r>
            <a:endParaRPr lang="en-US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Vazirmat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83A61-2B13-5DD7-729A-6FCEAE4A5C83}"/>
              </a:ext>
            </a:extLst>
          </p:cNvPr>
          <p:cNvSpPr txBox="1"/>
          <p:nvPr/>
        </p:nvSpPr>
        <p:spPr>
          <a:xfrm>
            <a:off x="1635197" y="5703104"/>
            <a:ext cx="336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ACM</a:t>
            </a:r>
          </a:p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Summer of Code 2024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8EBE9C-738C-BA5D-309A-EF4B7C46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5572811"/>
            <a:ext cx="914400" cy="914400"/>
          </a:xfrm>
          <a:prstGeom prst="rect">
            <a:avLst/>
          </a:prstGeom>
          <a:effectLst>
            <a:glow rad="50800">
              <a:srgbClr val="0070C0">
                <a:alpha val="15000"/>
              </a:srgbClr>
            </a:glow>
            <a:softEdge rad="508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8C48-98F6-3AD9-3882-3BC9AD108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4603376"/>
            <a:ext cx="914400" cy="914400"/>
          </a:xfrm>
          <a:prstGeom prst="rect">
            <a:avLst/>
          </a:prstGeom>
          <a:effectLst>
            <a:glow rad="50800">
              <a:srgbClr val="00B0F0">
                <a:alpha val="15000"/>
              </a:srgbClr>
            </a:glow>
            <a:softEdge rad="508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2E996C-3FDD-C983-29A8-E08B7261C69E}"/>
              </a:ext>
            </a:extLst>
          </p:cNvPr>
          <p:cNvSpPr txBox="1"/>
          <p:nvPr/>
        </p:nvSpPr>
        <p:spPr>
          <a:xfrm>
            <a:off x="1635197" y="4904127"/>
            <a:ext cx="33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University of Tehran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C9DE31-21FA-7139-CAAD-A780D225F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841" y="2990796"/>
            <a:ext cx="6396318" cy="876409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j-lt"/>
              </a:rPr>
              <a:t>Lesson 1: </a:t>
            </a:r>
            <a:r>
              <a:rPr lang="en-US" sz="5400" b="1" dirty="0">
                <a:latin typeface="+mj-lt"/>
              </a:rPr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389370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456D-0D29-C663-49AB-DF612F22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Figma, a tool for designers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F6421-CB56-6C88-535D-7CF2C297D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76935"/>
            <a:ext cx="8229600" cy="4496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38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1664-4F07-6674-92D2-C5AF7BEF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875" y="284176"/>
            <a:ext cx="5234167" cy="1508760"/>
          </a:xfrm>
        </p:spPr>
        <p:txBody>
          <a:bodyPr/>
          <a:lstStyle/>
          <a:p>
            <a:r>
              <a:rPr lang="en-US" cap="none" dirty="0"/>
              <a:t>Welcome to the course!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0290B-16E9-3CD6-6EB9-DDD3C8B59E20}"/>
              </a:ext>
            </a:extLst>
          </p:cNvPr>
          <p:cNvGrpSpPr/>
          <p:nvPr/>
        </p:nvGrpSpPr>
        <p:grpSpPr>
          <a:xfrm>
            <a:off x="592999" y="2261747"/>
            <a:ext cx="3513376" cy="1442299"/>
            <a:chOff x="592999" y="2261747"/>
            <a:chExt cx="3513376" cy="144229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326A0C1-E9F1-8AF3-1E3B-D9A888466690}"/>
                </a:ext>
              </a:extLst>
            </p:cNvPr>
            <p:cNvSpPr/>
            <p:nvPr/>
          </p:nvSpPr>
          <p:spPr>
            <a:xfrm>
              <a:off x="592999" y="2423886"/>
              <a:ext cx="3200400" cy="128016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66FF66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Web Basics</a:t>
              </a:r>
            </a:p>
            <a:p>
              <a:pPr algn="ctr"/>
              <a:r>
                <a:rPr lang="en-US" sz="2000" dirty="0"/>
                <a:t>HTTP Protocol</a:t>
              </a:r>
            </a:p>
            <a:p>
              <a:pPr algn="ctr"/>
              <a:r>
                <a:rPr lang="en-US" dirty="0"/>
                <a:t>(Hypertext Transfer Protocol)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69F7FC1-62CA-7338-7400-7E56AA0F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0799" y="2261747"/>
              <a:ext cx="1175576" cy="62865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EB0943-2310-0956-B58F-F493FF5D7664}"/>
              </a:ext>
            </a:extLst>
          </p:cNvPr>
          <p:cNvGrpSpPr/>
          <p:nvPr/>
        </p:nvGrpSpPr>
        <p:grpSpPr>
          <a:xfrm>
            <a:off x="4494758" y="1955075"/>
            <a:ext cx="3588783" cy="1748971"/>
            <a:chOff x="4494758" y="1955075"/>
            <a:chExt cx="3588783" cy="17489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07616BB-5FCB-B529-3A12-82F5AD8533C4}"/>
                </a:ext>
              </a:extLst>
            </p:cNvPr>
            <p:cNvSpPr/>
            <p:nvPr/>
          </p:nvSpPr>
          <p:spPr>
            <a:xfrm>
              <a:off x="4494758" y="2423886"/>
              <a:ext cx="3200400" cy="128016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HTML</a:t>
              </a:r>
            </a:p>
            <a:p>
              <a:pPr algn="ctr"/>
              <a:r>
                <a:rPr lang="en-US" dirty="0"/>
                <a:t>(Hypertext Markup Language)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AC44227-8998-32C5-29DE-E8977DB9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77701" y="1955075"/>
              <a:ext cx="1005840" cy="10058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C911A3-C5E2-7DE2-76E5-D1C4538FAA36}"/>
              </a:ext>
            </a:extLst>
          </p:cNvPr>
          <p:cNvGrpSpPr/>
          <p:nvPr/>
        </p:nvGrpSpPr>
        <p:grpSpPr>
          <a:xfrm>
            <a:off x="8396517" y="1884557"/>
            <a:ext cx="3433922" cy="1819489"/>
            <a:chOff x="8396517" y="1884557"/>
            <a:chExt cx="3433922" cy="18194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E79B8BF-7F8A-1A09-D48B-013C3292F0DE}"/>
                </a:ext>
              </a:extLst>
            </p:cNvPr>
            <p:cNvSpPr/>
            <p:nvPr/>
          </p:nvSpPr>
          <p:spPr>
            <a:xfrm>
              <a:off x="8396517" y="2423886"/>
              <a:ext cx="3200400" cy="128016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CSS</a:t>
              </a:r>
            </a:p>
            <a:p>
              <a:pPr algn="ctr"/>
              <a:r>
                <a:rPr lang="en-US" dirty="0"/>
                <a:t>(Cascading Style Sheets )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1601159-5249-546D-AC8E-1C96DCAD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17508" y="1884557"/>
              <a:ext cx="712931" cy="100584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206CE4-9AD6-2764-5B63-4F454BA347ED}"/>
              </a:ext>
            </a:extLst>
          </p:cNvPr>
          <p:cNvGrpSpPr/>
          <p:nvPr/>
        </p:nvGrpSpPr>
        <p:grpSpPr>
          <a:xfrm>
            <a:off x="4494758" y="4071258"/>
            <a:ext cx="3437244" cy="1555931"/>
            <a:chOff x="4494758" y="4071258"/>
            <a:chExt cx="3437244" cy="155593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120D955-D3BA-605B-60EB-88A8F930B51A}"/>
                </a:ext>
              </a:extLst>
            </p:cNvPr>
            <p:cNvSpPr/>
            <p:nvPr/>
          </p:nvSpPr>
          <p:spPr>
            <a:xfrm>
              <a:off x="4494758" y="4347029"/>
              <a:ext cx="3200400" cy="1280160"/>
            </a:xfrm>
            <a:prstGeom prst="roundRect">
              <a:avLst/>
            </a:prstGeom>
            <a:solidFill>
              <a:srgbClr val="C4BF00"/>
            </a:solidFill>
            <a:ln>
              <a:solidFill>
                <a:srgbClr val="FFFF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JS</a:t>
              </a:r>
            </a:p>
            <a:p>
              <a:pPr algn="ctr"/>
              <a:r>
                <a:rPr lang="en-US" dirty="0"/>
                <a:t>(JavaScript)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3E99FA-5DFF-12A1-71FB-0ED30476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68" y="4071258"/>
              <a:ext cx="708334" cy="80537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0BE59E-E1F5-2628-05F7-C38A227A6B63}"/>
              </a:ext>
            </a:extLst>
          </p:cNvPr>
          <p:cNvGrpSpPr/>
          <p:nvPr/>
        </p:nvGrpSpPr>
        <p:grpSpPr>
          <a:xfrm>
            <a:off x="8396517" y="4009667"/>
            <a:ext cx="3584009" cy="1617522"/>
            <a:chOff x="8396517" y="4009667"/>
            <a:chExt cx="3584009" cy="161752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74B4A74-F276-696A-128C-DDF8F77892C6}"/>
                </a:ext>
              </a:extLst>
            </p:cNvPr>
            <p:cNvSpPr/>
            <p:nvPr/>
          </p:nvSpPr>
          <p:spPr>
            <a:xfrm>
              <a:off x="8396517" y="4347029"/>
              <a:ext cx="3200400" cy="128016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React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B107FF-C36D-05A8-FC31-AC21E79EA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59114" y="4009667"/>
              <a:ext cx="1021412" cy="92855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F2EE51-87A6-31C7-2121-ED202E8649FC}"/>
              </a:ext>
            </a:extLst>
          </p:cNvPr>
          <p:cNvGrpSpPr/>
          <p:nvPr/>
        </p:nvGrpSpPr>
        <p:grpSpPr>
          <a:xfrm>
            <a:off x="592999" y="4021317"/>
            <a:ext cx="3551080" cy="1605872"/>
            <a:chOff x="592999" y="4021317"/>
            <a:chExt cx="3551080" cy="160587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BA28AD1-B719-8278-3A0B-D9CD2BD9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24" y="4582069"/>
              <a:ext cx="810079" cy="81007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2466E6-9CCA-DC06-F8DA-33FFF5ECE12B}"/>
                </a:ext>
              </a:extLst>
            </p:cNvPr>
            <p:cNvGrpSpPr/>
            <p:nvPr/>
          </p:nvGrpSpPr>
          <p:grpSpPr>
            <a:xfrm>
              <a:off x="592999" y="4021317"/>
              <a:ext cx="3551080" cy="1605872"/>
              <a:chOff x="592999" y="4021317"/>
              <a:chExt cx="3551080" cy="160587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9BFDF26-7DE6-7E0F-9DD9-61B10AF58ED2}"/>
                  </a:ext>
                </a:extLst>
              </p:cNvPr>
              <p:cNvSpPr/>
              <p:nvPr/>
            </p:nvSpPr>
            <p:spPr>
              <a:xfrm>
                <a:off x="592999" y="4347029"/>
                <a:ext cx="3200400" cy="1280160"/>
              </a:xfrm>
              <a:prstGeom prst="roundRect">
                <a:avLst/>
              </a:prstGeom>
              <a:solidFill>
                <a:srgbClr val="9900CC"/>
              </a:solidFill>
              <a:ln>
                <a:solidFill>
                  <a:srgbClr val="FF00FF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/>
                  <a:t>Bootstrap</a:t>
                </a:r>
                <a:endParaRPr lang="en-US" sz="2000" dirty="0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0E34BD7-8D73-4806-D362-A5C22E568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799" y="4021317"/>
                <a:ext cx="1097280" cy="905255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18193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456D-0D29-C663-49AB-DF612F22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The Building Blocks</a:t>
            </a:r>
          </a:p>
        </p:txBody>
      </p:sp>
      <p:pic>
        <p:nvPicPr>
          <p:cNvPr id="4" name="Picture 4" descr="The Building Blocks of Web Development: HTML, CSS, and JavaScript">
            <a:extLst>
              <a:ext uri="{FF2B5EF4-FFF2-40B4-BE49-F238E27FC236}">
                <a16:creationId xmlns:a16="http://schemas.microsoft.com/office/drawing/2014/main" id="{69408D6B-4F5D-808E-2FDB-6093457A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07" y="2132452"/>
            <a:ext cx="4575104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6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456D-0D29-C663-49AB-DF612F22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The Building Blocks</a:t>
            </a:r>
          </a:p>
        </p:txBody>
      </p:sp>
      <p:pic>
        <p:nvPicPr>
          <p:cNvPr id="4" name="Picture 4" descr="The Building Blocks of Web Development: HTML, CSS, and JavaScript">
            <a:extLst>
              <a:ext uri="{FF2B5EF4-FFF2-40B4-BE49-F238E27FC236}">
                <a16:creationId xmlns:a16="http://schemas.microsoft.com/office/drawing/2014/main" id="{69408D6B-4F5D-808E-2FDB-6093457A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2" y="2105558"/>
            <a:ext cx="4575104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3D26E-A48F-7A49-B5A0-5D6237A1F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48" y="2158010"/>
            <a:ext cx="6583680" cy="426389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BFCA-45F9-13CE-B1A5-BD843B6A0C2E}"/>
              </a:ext>
            </a:extLst>
          </p:cNvPr>
          <p:cNvSpPr/>
          <p:nvPr/>
        </p:nvSpPr>
        <p:spPr>
          <a:xfrm>
            <a:off x="470054" y="1963617"/>
            <a:ext cx="1465730" cy="4652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2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456D-0D29-C663-49AB-DF612F22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The Building Blocks</a:t>
            </a:r>
          </a:p>
        </p:txBody>
      </p:sp>
      <p:pic>
        <p:nvPicPr>
          <p:cNvPr id="4" name="Picture 4" descr="The Building Blocks of Web Development: HTML, CSS, and JavaScript">
            <a:extLst>
              <a:ext uri="{FF2B5EF4-FFF2-40B4-BE49-F238E27FC236}">
                <a16:creationId xmlns:a16="http://schemas.microsoft.com/office/drawing/2014/main" id="{69408D6B-4F5D-808E-2FDB-6093457A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2" y="2105558"/>
            <a:ext cx="4575104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BFCA-45F9-13CE-B1A5-BD843B6A0C2E}"/>
              </a:ext>
            </a:extLst>
          </p:cNvPr>
          <p:cNvSpPr/>
          <p:nvPr/>
        </p:nvSpPr>
        <p:spPr>
          <a:xfrm>
            <a:off x="1868551" y="1963617"/>
            <a:ext cx="1465730" cy="465268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C446DA-A424-CA03-CE46-F072E5111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82" y="2077476"/>
            <a:ext cx="5303520" cy="45163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81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456D-0D29-C663-49AB-DF612F22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The Building Blocks</a:t>
            </a:r>
          </a:p>
        </p:txBody>
      </p:sp>
      <p:pic>
        <p:nvPicPr>
          <p:cNvPr id="4" name="Picture 4" descr="The Building Blocks of Web Development: HTML, CSS, and JavaScript">
            <a:extLst>
              <a:ext uri="{FF2B5EF4-FFF2-40B4-BE49-F238E27FC236}">
                <a16:creationId xmlns:a16="http://schemas.microsoft.com/office/drawing/2014/main" id="{69408D6B-4F5D-808E-2FDB-6093457A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2" y="2105558"/>
            <a:ext cx="4575104" cy="436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BFCA-45F9-13CE-B1A5-BD843B6A0C2E}"/>
              </a:ext>
            </a:extLst>
          </p:cNvPr>
          <p:cNvSpPr/>
          <p:nvPr/>
        </p:nvSpPr>
        <p:spPr>
          <a:xfrm>
            <a:off x="3300663" y="1963617"/>
            <a:ext cx="1465730" cy="465268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144AF-E640-DAA5-75CE-093DCEB46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41" y="2105558"/>
            <a:ext cx="6400800" cy="435869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048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82DF-51B4-7B8A-1D76-EFD7F18C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JavaScript Frameworks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6B3DE-4893-CD12-8EC4-09745727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22" y="2501253"/>
            <a:ext cx="6996473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72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82DF-51B4-7B8A-1D76-EFD7F18C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DC6F4-172B-965E-129C-ED7E18DD4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53" y="2873661"/>
            <a:ext cx="10968012" cy="2861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96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D0FF-67FF-6086-D414-471A96C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080" y="2766217"/>
            <a:ext cx="4224619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HTTP Protocol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222F9D-189A-CA95-8722-EE2E5644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9084" y="2476499"/>
            <a:ext cx="35623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0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ACCC-081C-B1E2-1EF7-36B0EBAE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25891"/>
          </a:xfrm>
        </p:spPr>
        <p:txBody>
          <a:bodyPr/>
          <a:lstStyle/>
          <a:p>
            <a:pPr algn="ctr"/>
            <a:r>
              <a:rPr lang="en-US" cap="none" dirty="0"/>
              <a:t>URL (Uniform Resource Locator)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00A71-F44B-D50B-77B3-2B1F662BE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21550"/>
            <a:ext cx="8229600" cy="9738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E4B21-E69D-3FDE-E482-05DF6C7978B2}"/>
              </a:ext>
            </a:extLst>
          </p:cNvPr>
          <p:cNvSpPr txBox="1"/>
          <p:nvPr/>
        </p:nvSpPr>
        <p:spPr>
          <a:xfrm>
            <a:off x="566281" y="4383742"/>
            <a:ext cx="1105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https://www.google.com/search?q=What+is+a+URL&amp;client=firefox-b-d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655D41-6B5B-2DC8-91CA-51C2A1929404}"/>
              </a:ext>
            </a:extLst>
          </p:cNvPr>
          <p:cNvGrpSpPr/>
          <p:nvPr/>
        </p:nvGrpSpPr>
        <p:grpSpPr>
          <a:xfrm>
            <a:off x="566281" y="3737411"/>
            <a:ext cx="996427" cy="646331"/>
            <a:chOff x="566281" y="3737411"/>
            <a:chExt cx="996427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5F2FE2-E84B-5031-F239-A6FBC7DA0669}"/>
                </a:ext>
              </a:extLst>
            </p:cNvPr>
            <p:cNvSpPr txBox="1"/>
            <p:nvPr/>
          </p:nvSpPr>
          <p:spPr>
            <a:xfrm>
              <a:off x="566281" y="3737411"/>
              <a:ext cx="996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Protocol</a:t>
              </a:r>
            </a:p>
            <a:p>
              <a:r>
                <a:rPr lang="en-US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Scheme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C4FFCB-2FC1-A52B-3ABE-C66F62C49555}"/>
                </a:ext>
              </a:extLst>
            </p:cNvPr>
            <p:cNvCxnSpPr/>
            <p:nvPr/>
          </p:nvCxnSpPr>
          <p:spPr>
            <a:xfrm>
              <a:off x="640080" y="4383742"/>
              <a:ext cx="86868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15833B-49A5-0E13-2B9B-53C761A2C8A1}"/>
              </a:ext>
            </a:extLst>
          </p:cNvPr>
          <p:cNvGrpSpPr/>
          <p:nvPr/>
        </p:nvGrpSpPr>
        <p:grpSpPr>
          <a:xfrm>
            <a:off x="1663700" y="4810125"/>
            <a:ext cx="1247457" cy="404614"/>
            <a:chOff x="1663700" y="4810125"/>
            <a:chExt cx="1247457" cy="4046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23098E-6BCB-A638-D130-BCBFD4FD2AC8}"/>
                </a:ext>
              </a:extLst>
            </p:cNvPr>
            <p:cNvSpPr txBox="1"/>
            <p:nvPr/>
          </p:nvSpPr>
          <p:spPr>
            <a:xfrm>
              <a:off x="1663700" y="4845407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Subdomain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386914-FE15-6EF2-AF4E-7760B9BE5426}"/>
                </a:ext>
              </a:extLst>
            </p:cNvPr>
            <p:cNvCxnSpPr/>
            <p:nvPr/>
          </p:nvCxnSpPr>
          <p:spPr>
            <a:xfrm>
              <a:off x="1981200" y="4810125"/>
              <a:ext cx="547688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4D9B47-F14E-91DE-AB50-EA70E88CBF3A}"/>
              </a:ext>
            </a:extLst>
          </p:cNvPr>
          <p:cNvGrpSpPr/>
          <p:nvPr/>
        </p:nvGrpSpPr>
        <p:grpSpPr>
          <a:xfrm>
            <a:off x="2714625" y="3971925"/>
            <a:ext cx="1600200" cy="411817"/>
            <a:chOff x="2714625" y="3971925"/>
            <a:chExt cx="1600200" cy="4118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11D76A-EB6B-63E3-E7B4-57B809D9462E}"/>
                </a:ext>
              </a:extLst>
            </p:cNvPr>
            <p:cNvSpPr txBox="1"/>
            <p:nvPr/>
          </p:nvSpPr>
          <p:spPr>
            <a:xfrm>
              <a:off x="2962275" y="3971925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Domain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67E85-B431-CDC4-46E8-996CE16A9FF5}"/>
                </a:ext>
              </a:extLst>
            </p:cNvPr>
            <p:cNvCxnSpPr/>
            <p:nvPr/>
          </p:nvCxnSpPr>
          <p:spPr>
            <a:xfrm>
              <a:off x="2714625" y="4383742"/>
              <a:ext cx="1600200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880E92-47B1-CC2D-F052-276F5BAD8399}"/>
              </a:ext>
            </a:extLst>
          </p:cNvPr>
          <p:cNvGrpSpPr/>
          <p:nvPr/>
        </p:nvGrpSpPr>
        <p:grpSpPr>
          <a:xfrm>
            <a:off x="4314825" y="4810125"/>
            <a:ext cx="1257300" cy="369332"/>
            <a:chOff x="4314825" y="4810125"/>
            <a:chExt cx="125730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700A6-F5EA-0B28-ABD6-9CAFC5A4C607}"/>
                </a:ext>
              </a:extLst>
            </p:cNvPr>
            <p:cNvSpPr txBox="1"/>
            <p:nvPr/>
          </p:nvSpPr>
          <p:spPr>
            <a:xfrm>
              <a:off x="4697731" y="4810125"/>
              <a:ext cx="874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Path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38458F-3F9A-1070-CC09-52B3A047192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25" y="4845407"/>
              <a:ext cx="12573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41A856-2B9A-D096-D123-C22AD5C83407}"/>
              </a:ext>
            </a:extLst>
          </p:cNvPr>
          <p:cNvGrpSpPr/>
          <p:nvPr/>
        </p:nvGrpSpPr>
        <p:grpSpPr>
          <a:xfrm>
            <a:off x="5743575" y="3971925"/>
            <a:ext cx="2390775" cy="388384"/>
            <a:chOff x="5743575" y="3971925"/>
            <a:chExt cx="2390775" cy="3883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0FBB2C-0282-9949-910D-6250765435A2}"/>
                </a:ext>
              </a:extLst>
            </p:cNvPr>
            <p:cNvSpPr txBox="1"/>
            <p:nvPr/>
          </p:nvSpPr>
          <p:spPr>
            <a:xfrm>
              <a:off x="6315075" y="3971925"/>
              <a:ext cx="1170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Query 1: q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08536F-62BF-90F0-51F3-A941027BFE0F}"/>
                </a:ext>
              </a:extLst>
            </p:cNvPr>
            <p:cNvCxnSpPr/>
            <p:nvPr/>
          </p:nvCxnSpPr>
          <p:spPr>
            <a:xfrm>
              <a:off x="5743575" y="4360309"/>
              <a:ext cx="239077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D72D2A-787F-8024-EBF6-7722503C3225}"/>
              </a:ext>
            </a:extLst>
          </p:cNvPr>
          <p:cNvGrpSpPr/>
          <p:nvPr/>
        </p:nvGrpSpPr>
        <p:grpSpPr>
          <a:xfrm>
            <a:off x="8483600" y="4868839"/>
            <a:ext cx="2933700" cy="411639"/>
            <a:chOff x="8483600" y="4868839"/>
            <a:chExt cx="2933700" cy="4116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E5A8C9-E042-AEBE-7F07-167D177D81F4}"/>
                </a:ext>
              </a:extLst>
            </p:cNvPr>
            <p:cNvSpPr txBox="1"/>
            <p:nvPr/>
          </p:nvSpPr>
          <p:spPr>
            <a:xfrm>
              <a:off x="9029700" y="4911146"/>
              <a:ext cx="1579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Query 2: client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165759-4DA3-765E-9D33-BF2247CE183D}"/>
                </a:ext>
              </a:extLst>
            </p:cNvPr>
            <p:cNvCxnSpPr/>
            <p:nvPr/>
          </p:nvCxnSpPr>
          <p:spPr>
            <a:xfrm>
              <a:off x="8483600" y="4868839"/>
              <a:ext cx="293370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83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1B7C-8301-437A-6BF1-574607C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DDF4E-FA4E-35A8-FE86-85054C14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24129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order to get the course certificate:</a:t>
            </a:r>
          </a:p>
          <a:p>
            <a:r>
              <a:rPr lang="en-US" dirty="0"/>
              <a:t>You can at most not attend 4 of the course classes (out of 12).</a:t>
            </a:r>
          </a:p>
          <a:p>
            <a:r>
              <a:rPr lang="en-US" dirty="0"/>
              <a:t>You need to get at least 70% of the homework scores.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338E5-D436-F955-A01F-8882F024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895164"/>
            <a:ext cx="2353235" cy="2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DD1F-8B8B-2E0A-914F-41CBF4C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30757"/>
          </a:xfrm>
        </p:spPr>
        <p:txBody>
          <a:bodyPr/>
          <a:lstStyle/>
          <a:p>
            <a:pPr algn="ctr"/>
            <a:r>
              <a:rPr lang="en-US" cap="none" dirty="0"/>
              <a:t>HTTP (Hypertext Transfer Protocol)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431FBF-71A4-8CD6-AC2E-C6CC2E7FD2AE}"/>
              </a:ext>
            </a:extLst>
          </p:cNvPr>
          <p:cNvGrpSpPr/>
          <p:nvPr/>
        </p:nvGrpSpPr>
        <p:grpSpPr>
          <a:xfrm>
            <a:off x="527050" y="2159000"/>
            <a:ext cx="6134949" cy="1267233"/>
            <a:chOff x="527050" y="2159000"/>
            <a:chExt cx="6134949" cy="126723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97B70BF-8FEE-D091-FD0B-DE6560018BF8}"/>
                </a:ext>
              </a:extLst>
            </p:cNvPr>
            <p:cNvSpPr/>
            <p:nvPr/>
          </p:nvSpPr>
          <p:spPr>
            <a:xfrm>
              <a:off x="581192" y="2159000"/>
              <a:ext cx="530757" cy="53075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526954-B142-DF1A-1B25-94FE42921DA6}"/>
                </a:ext>
              </a:extLst>
            </p:cNvPr>
            <p:cNvSpPr txBox="1"/>
            <p:nvPr/>
          </p:nvSpPr>
          <p:spPr>
            <a:xfrm>
              <a:off x="1174750" y="2241034"/>
              <a:ext cx="2827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Hypertext Transfer Protocol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14877D-5DE1-56BD-2CBE-21BD8B0646B8}"/>
                </a:ext>
              </a:extLst>
            </p:cNvPr>
            <p:cNvSpPr txBox="1"/>
            <p:nvPr/>
          </p:nvSpPr>
          <p:spPr>
            <a:xfrm>
              <a:off x="527050" y="2779902"/>
              <a:ext cx="61349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foundation of data communication in the World Wide Web.</a:t>
              </a:r>
            </a:p>
            <a:p>
              <a:r>
                <a:rPr lang="en-US" dirty="0"/>
                <a:t>Defines how messages are formatted and transmitted.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EACE64-A51E-3BC4-D61D-F5C4E8E82CDA}"/>
              </a:ext>
            </a:extLst>
          </p:cNvPr>
          <p:cNvGrpSpPr/>
          <p:nvPr/>
        </p:nvGrpSpPr>
        <p:grpSpPr>
          <a:xfrm>
            <a:off x="527050" y="3630678"/>
            <a:ext cx="6185091" cy="1267233"/>
            <a:chOff x="527050" y="3630678"/>
            <a:chExt cx="6185091" cy="126723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7998130-39AE-B4B1-BFA6-E6A7537E1E51}"/>
                </a:ext>
              </a:extLst>
            </p:cNvPr>
            <p:cNvSpPr/>
            <p:nvPr/>
          </p:nvSpPr>
          <p:spPr>
            <a:xfrm>
              <a:off x="581192" y="3630678"/>
              <a:ext cx="530757" cy="530757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90FAAA-E1A6-BA45-52C5-31B14860CE29}"/>
                </a:ext>
              </a:extLst>
            </p:cNvPr>
            <p:cNvSpPr txBox="1"/>
            <p:nvPr/>
          </p:nvSpPr>
          <p:spPr>
            <a:xfrm>
              <a:off x="1174750" y="3712712"/>
              <a:ext cx="2091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Client-Server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80A04C-3C64-466E-5462-5EFA2903D171}"/>
                </a:ext>
              </a:extLst>
            </p:cNvPr>
            <p:cNvSpPr txBox="1"/>
            <p:nvPr/>
          </p:nvSpPr>
          <p:spPr>
            <a:xfrm>
              <a:off x="527050" y="4251580"/>
              <a:ext cx="6185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client (the web browser) initiates a HTTP </a:t>
              </a:r>
              <a:r>
                <a:rPr lang="en-US" dirty="0">
                  <a:solidFill>
                    <a:srgbClr val="0070C0"/>
                  </a:solidFill>
                </a:rPr>
                <a:t>request</a:t>
              </a:r>
              <a:r>
                <a:rPr lang="en-US" dirty="0"/>
                <a:t> to a server.</a:t>
              </a:r>
            </a:p>
            <a:p>
              <a:r>
                <a:rPr lang="en-US" dirty="0"/>
                <a:t>The server sends a </a:t>
              </a:r>
              <a:r>
                <a:rPr lang="en-US" dirty="0">
                  <a:solidFill>
                    <a:srgbClr val="0070C0"/>
                  </a:solidFill>
                </a:rPr>
                <a:t>response</a:t>
              </a:r>
              <a:r>
                <a:rPr lang="en-US" dirty="0"/>
                <a:t> back to the client.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C2D39E-B232-B026-DC79-677F83F21FFF}"/>
              </a:ext>
            </a:extLst>
          </p:cNvPr>
          <p:cNvGrpSpPr/>
          <p:nvPr/>
        </p:nvGrpSpPr>
        <p:grpSpPr>
          <a:xfrm>
            <a:off x="527050" y="5168900"/>
            <a:ext cx="5333832" cy="990234"/>
            <a:chOff x="527050" y="5168900"/>
            <a:chExt cx="5333832" cy="99023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320D06-14A7-0E30-C83B-AED73F2C276D}"/>
                </a:ext>
              </a:extLst>
            </p:cNvPr>
            <p:cNvSpPr/>
            <p:nvPr/>
          </p:nvSpPr>
          <p:spPr>
            <a:xfrm>
              <a:off x="581192" y="5168900"/>
              <a:ext cx="530757" cy="53075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B30D24-8A36-FE39-44D8-94877E58E829}"/>
                </a:ext>
              </a:extLst>
            </p:cNvPr>
            <p:cNvSpPr txBox="1"/>
            <p:nvPr/>
          </p:nvSpPr>
          <p:spPr>
            <a:xfrm>
              <a:off x="1174750" y="5250934"/>
              <a:ext cx="1866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Stateless Protocol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7E9FF0-6299-D1F8-18C9-F78C298D05DE}"/>
                </a:ext>
              </a:extLst>
            </p:cNvPr>
            <p:cNvSpPr txBox="1"/>
            <p:nvPr/>
          </p:nvSpPr>
          <p:spPr>
            <a:xfrm>
              <a:off x="527050" y="5789802"/>
              <a:ext cx="5333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Each request is made independent of previous requests.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9390E21-2B42-2208-731F-0C1755798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7" y="2968506"/>
            <a:ext cx="530352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DD1F-8B8B-2E0A-914F-41CBF4C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30757"/>
          </a:xfrm>
        </p:spPr>
        <p:txBody>
          <a:bodyPr/>
          <a:lstStyle/>
          <a:p>
            <a:pPr algn="ctr"/>
            <a:r>
              <a:rPr lang="en-US" cap="none" dirty="0"/>
              <a:t>HTTP Request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9D417-5BE4-19DB-B037-9523A2D61C5E}"/>
              </a:ext>
            </a:extLst>
          </p:cNvPr>
          <p:cNvSpPr txBox="1"/>
          <p:nvPr/>
        </p:nvSpPr>
        <p:spPr>
          <a:xfrm>
            <a:off x="419827" y="1933012"/>
            <a:ext cx="361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</a:t>
            </a:r>
            <a:r>
              <a:rPr lang="en-US" dirty="0">
                <a:solidFill>
                  <a:srgbClr val="0070C0"/>
                </a:solidFill>
              </a:rPr>
              <a:t>9</a:t>
            </a:r>
            <a:r>
              <a:rPr lang="en-US" dirty="0"/>
              <a:t> HTTP request methods.</a:t>
            </a:r>
          </a:p>
          <a:p>
            <a:r>
              <a:rPr lang="en-US" dirty="0"/>
              <a:t>The most used ones are: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EFC76C-E536-846E-7F92-0B097CA87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36" y="4303765"/>
            <a:ext cx="4937760" cy="2444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2CA80F-DC61-AADD-2BCC-7824225F1F5D}"/>
              </a:ext>
            </a:extLst>
          </p:cNvPr>
          <p:cNvGrpSpPr/>
          <p:nvPr/>
        </p:nvGrpSpPr>
        <p:grpSpPr>
          <a:xfrm>
            <a:off x="494069" y="2763271"/>
            <a:ext cx="2893741" cy="1369975"/>
            <a:chOff x="494069" y="2850508"/>
            <a:chExt cx="2893741" cy="13699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7C3FF-03D8-6749-2D21-7D33E3134239}"/>
                </a:ext>
              </a:extLst>
            </p:cNvPr>
            <p:cNvSpPr txBox="1"/>
            <p:nvPr/>
          </p:nvSpPr>
          <p:spPr>
            <a:xfrm>
              <a:off x="494069" y="352222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azirmatn" pitchFamily="2" charset="-78"/>
                  <a:cs typeface="Vazirmatn" pitchFamily="2" charset="-78"/>
                </a:rPr>
                <a:t>GET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A54B6BD-E671-45A5-AF79-91C53F58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192" y="2850508"/>
              <a:ext cx="640080" cy="51206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07F675-F4E8-292F-6F43-890758B38F1E}"/>
                </a:ext>
              </a:extLst>
            </p:cNvPr>
            <p:cNvSpPr txBox="1"/>
            <p:nvPr/>
          </p:nvSpPr>
          <p:spPr>
            <a:xfrm>
              <a:off x="494069" y="3881929"/>
              <a:ext cx="2893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azirmatn" pitchFamily="2" charset="-78"/>
                  <a:cs typeface="Vazirmatn" pitchFamily="2" charset="-78"/>
                </a:rPr>
                <a:t>Retrieve data from the server.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1D72DB-1942-464C-C8FE-ADC1B8BA339D}"/>
              </a:ext>
            </a:extLst>
          </p:cNvPr>
          <p:cNvGrpSpPr/>
          <p:nvPr/>
        </p:nvGrpSpPr>
        <p:grpSpPr>
          <a:xfrm>
            <a:off x="3387810" y="2763281"/>
            <a:ext cx="2792752" cy="1369955"/>
            <a:chOff x="494069" y="2850528"/>
            <a:chExt cx="2792752" cy="13699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BD92AA-44AA-060E-CBFC-74DACA49B542}"/>
                </a:ext>
              </a:extLst>
            </p:cNvPr>
            <p:cNvSpPr txBox="1"/>
            <p:nvPr/>
          </p:nvSpPr>
          <p:spPr>
            <a:xfrm>
              <a:off x="494069" y="3522223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azirmatn" pitchFamily="2" charset="-78"/>
                  <a:cs typeface="Vazirmatn" pitchFamily="2" charset="-78"/>
                </a:rPr>
                <a:t>POST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C27AD8A-D8B5-F81A-E56D-2C86CF9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43868" y="2850528"/>
              <a:ext cx="256032" cy="51206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E182C6-6C9F-3E16-33B1-5D7F6B011FD7}"/>
                </a:ext>
              </a:extLst>
            </p:cNvPr>
            <p:cNvSpPr txBox="1"/>
            <p:nvPr/>
          </p:nvSpPr>
          <p:spPr>
            <a:xfrm>
              <a:off x="494069" y="3881929"/>
              <a:ext cx="2792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azirmatn" pitchFamily="2" charset="-78"/>
                  <a:cs typeface="Vazirmatn" pitchFamily="2" charset="-78"/>
                </a:rPr>
                <a:t>Send new data to the server.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83AB4C-4C2D-53FE-CD94-03B8535D038A}"/>
              </a:ext>
            </a:extLst>
          </p:cNvPr>
          <p:cNvGrpSpPr/>
          <p:nvPr/>
        </p:nvGrpSpPr>
        <p:grpSpPr>
          <a:xfrm>
            <a:off x="6187136" y="2763271"/>
            <a:ext cx="2600392" cy="1369975"/>
            <a:chOff x="494069" y="2850508"/>
            <a:chExt cx="2600392" cy="13699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D68E58-29E9-77F8-504D-FFB3298A43C4}"/>
                </a:ext>
              </a:extLst>
            </p:cNvPr>
            <p:cNvSpPr txBox="1"/>
            <p:nvPr/>
          </p:nvSpPr>
          <p:spPr>
            <a:xfrm>
              <a:off x="494069" y="3522223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azirmatn" pitchFamily="2" charset="-78"/>
                  <a:cs typeface="Vazirmatn" pitchFamily="2" charset="-78"/>
                </a:rPr>
                <a:t>PUT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34D411A-A203-BC23-3B91-8223A987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96276" y="2850508"/>
              <a:ext cx="512064" cy="51206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AFAAF1-962A-D8A3-80A4-CD83E650E305}"/>
                </a:ext>
              </a:extLst>
            </p:cNvPr>
            <p:cNvSpPr txBox="1"/>
            <p:nvPr/>
          </p:nvSpPr>
          <p:spPr>
            <a:xfrm>
              <a:off x="494069" y="3881929"/>
              <a:ext cx="26003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azirmatn" pitchFamily="2" charset="-78"/>
                  <a:cs typeface="Vazirmatn" pitchFamily="2" charset="-78"/>
                </a:rPr>
                <a:t>Update data on the server.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99F8F5-7F3A-DEF9-FBB8-F515714DDAC2}"/>
              </a:ext>
            </a:extLst>
          </p:cNvPr>
          <p:cNvGrpSpPr/>
          <p:nvPr/>
        </p:nvGrpSpPr>
        <p:grpSpPr>
          <a:xfrm>
            <a:off x="8758419" y="2769907"/>
            <a:ext cx="2895344" cy="1356702"/>
            <a:chOff x="494069" y="2863781"/>
            <a:chExt cx="2895344" cy="13567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AC2C71-24EC-FC61-3B21-3B01727EDA0E}"/>
                </a:ext>
              </a:extLst>
            </p:cNvPr>
            <p:cNvSpPr txBox="1"/>
            <p:nvPr/>
          </p:nvSpPr>
          <p:spPr>
            <a:xfrm>
              <a:off x="494069" y="3522223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azirmatn" pitchFamily="2" charset="-78"/>
                  <a:cs typeface="Vazirmatn" pitchFamily="2" charset="-78"/>
                </a:rPr>
                <a:t>DELETE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F13809A-C057-6463-C4EA-59142D600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68080" y="2863781"/>
              <a:ext cx="576072" cy="51206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C27801-F77F-541D-520F-5AB13EDBA124}"/>
                </a:ext>
              </a:extLst>
            </p:cNvPr>
            <p:cNvSpPr txBox="1"/>
            <p:nvPr/>
          </p:nvSpPr>
          <p:spPr>
            <a:xfrm>
              <a:off x="494069" y="3881929"/>
              <a:ext cx="28953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azirmatn" pitchFamily="2" charset="-78"/>
                  <a:cs typeface="Vazirmatn" pitchFamily="2" charset="-78"/>
                </a:rPr>
                <a:t>Remove data from the server.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20E73D6-68A6-9A7B-03FB-93823C7C1B4A}"/>
              </a:ext>
            </a:extLst>
          </p:cNvPr>
          <p:cNvSpPr txBox="1"/>
          <p:nvPr/>
        </p:nvSpPr>
        <p:spPr>
          <a:xfrm>
            <a:off x="2011069" y="4968793"/>
            <a:ext cx="330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back-end API accepted</a:t>
            </a:r>
          </a:p>
          <a:p>
            <a:r>
              <a:rPr lang="en-US" dirty="0"/>
              <a:t>HTTP request method and paths:</a:t>
            </a:r>
          </a:p>
        </p:txBody>
      </p:sp>
    </p:spTree>
    <p:extLst>
      <p:ext uri="{BB962C8B-B14F-4D97-AF65-F5344CB8AC3E}">
        <p14:creationId xmlns:p14="http://schemas.microsoft.com/office/powerpoint/2010/main" val="19546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DD1F-8B8B-2E0A-914F-41CBF4C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30757"/>
          </a:xfrm>
        </p:spPr>
        <p:txBody>
          <a:bodyPr/>
          <a:lstStyle/>
          <a:p>
            <a:pPr algn="ctr"/>
            <a:r>
              <a:rPr lang="en-US" cap="none" dirty="0"/>
              <a:t>Raw HTTP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11EF6-2BBE-0AD4-4E9C-3E36C5CC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59085"/>
            <a:ext cx="7315200" cy="4254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10818-C27A-D406-0D8A-7814EA9D973D}"/>
              </a:ext>
            </a:extLst>
          </p:cNvPr>
          <p:cNvSpPr/>
          <p:nvPr/>
        </p:nvSpPr>
        <p:spPr>
          <a:xfrm>
            <a:off x="3926541" y="3099548"/>
            <a:ext cx="4450977" cy="3496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1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DD1F-8B8B-2E0A-914F-41CBF4C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30757"/>
          </a:xfrm>
        </p:spPr>
        <p:txBody>
          <a:bodyPr/>
          <a:lstStyle/>
          <a:p>
            <a:pPr algn="ctr"/>
            <a:r>
              <a:rPr lang="en-US" cap="none" dirty="0"/>
              <a:t>HTTP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9D417-5BE4-19DB-B037-9523A2D61C5E}"/>
              </a:ext>
            </a:extLst>
          </p:cNvPr>
          <p:cNvSpPr txBox="1"/>
          <p:nvPr/>
        </p:nvSpPr>
        <p:spPr>
          <a:xfrm>
            <a:off x="419827" y="1933012"/>
            <a:ext cx="426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</a:t>
            </a:r>
            <a:r>
              <a:rPr lang="en-US" dirty="0">
                <a:solidFill>
                  <a:srgbClr val="0070C0"/>
                </a:solidFill>
              </a:rPr>
              <a:t>5</a:t>
            </a:r>
            <a:r>
              <a:rPr lang="en-US" dirty="0"/>
              <a:t> types of response status codes: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036AA2-7522-FBEF-FBEC-C27A5DF436F8}"/>
              </a:ext>
            </a:extLst>
          </p:cNvPr>
          <p:cNvSpPr/>
          <p:nvPr/>
        </p:nvSpPr>
        <p:spPr>
          <a:xfrm>
            <a:off x="1748117" y="2635624"/>
            <a:ext cx="2743200" cy="1600200"/>
          </a:xfrm>
          <a:prstGeom prst="roundRect">
            <a:avLst>
              <a:gd name="adj" fmla="val 3552"/>
            </a:avLst>
          </a:prstGeom>
          <a:solidFill>
            <a:srgbClr val="DADBF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9728" tIns="182880" rIns="109728" rtlCol="0" anchor="t"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1xx – Informational</a:t>
            </a:r>
          </a:p>
          <a:p>
            <a:r>
              <a:rPr lang="en-US" sz="1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These indicate that the request was received and the server is processing it.</a:t>
            </a:r>
          </a:p>
          <a:p>
            <a:endParaRPr lang="en-US" sz="1400" dirty="0">
              <a:solidFill>
                <a:schemeClr val="tx1"/>
              </a:solidFill>
              <a:latin typeface="Vazirmatn" pitchFamily="2" charset="-78"/>
              <a:cs typeface="Vazirmatn" pitchFamily="2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57E96C-489A-B3FB-0774-453C6D024DE1}"/>
              </a:ext>
            </a:extLst>
          </p:cNvPr>
          <p:cNvSpPr/>
          <p:nvPr/>
        </p:nvSpPr>
        <p:spPr>
          <a:xfrm>
            <a:off x="4724400" y="2622176"/>
            <a:ext cx="2743200" cy="1600200"/>
          </a:xfrm>
          <a:prstGeom prst="roundRect">
            <a:avLst>
              <a:gd name="adj" fmla="val 3552"/>
            </a:avLst>
          </a:prstGeom>
          <a:solidFill>
            <a:srgbClr val="DADBF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9728" tIns="182880" rIns="109728" rtlCol="0" anchor="t"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2xx – Successful</a:t>
            </a:r>
          </a:p>
          <a:p>
            <a:r>
              <a:rPr lang="en-US" sz="1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These indicate that the request was successfully received, understood, and accepted.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B480F9-3239-8B0E-1EBF-B16C34B25573}"/>
              </a:ext>
            </a:extLst>
          </p:cNvPr>
          <p:cNvSpPr/>
          <p:nvPr/>
        </p:nvSpPr>
        <p:spPr>
          <a:xfrm>
            <a:off x="7700683" y="2622176"/>
            <a:ext cx="2743200" cy="1600200"/>
          </a:xfrm>
          <a:prstGeom prst="roundRect">
            <a:avLst>
              <a:gd name="adj" fmla="val 3552"/>
            </a:avLst>
          </a:prstGeom>
          <a:solidFill>
            <a:srgbClr val="DADBF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9728" tIns="182880" rIns="109728" rtlCol="0" anchor="t"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3xx – Redirection</a:t>
            </a:r>
          </a:p>
          <a:p>
            <a:r>
              <a:rPr lang="en-US" sz="1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These indicate that further action needs to be taken by the client to complete the request.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1C97D5-DF5D-7415-522A-67BCFF289864}"/>
              </a:ext>
            </a:extLst>
          </p:cNvPr>
          <p:cNvSpPr/>
          <p:nvPr/>
        </p:nvSpPr>
        <p:spPr>
          <a:xfrm>
            <a:off x="1748116" y="4495144"/>
            <a:ext cx="4206240" cy="1600200"/>
          </a:xfrm>
          <a:prstGeom prst="roundRect">
            <a:avLst>
              <a:gd name="adj" fmla="val 3552"/>
            </a:avLst>
          </a:prstGeom>
          <a:solidFill>
            <a:srgbClr val="DADBF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9728" tIns="182880" rIns="109728" rtlCol="0" anchor="t"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4xx – Client Error</a:t>
            </a:r>
          </a:p>
          <a:p>
            <a:r>
              <a:rPr lang="en-US" sz="1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These indicate that the client has made an error, such as a bad request or unauthorized access.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2C41A5-8D9E-94D5-B0B5-14DFA82B55BD}"/>
              </a:ext>
            </a:extLst>
          </p:cNvPr>
          <p:cNvSpPr/>
          <p:nvPr/>
        </p:nvSpPr>
        <p:spPr>
          <a:xfrm>
            <a:off x="6237643" y="4487598"/>
            <a:ext cx="4206240" cy="1600200"/>
          </a:xfrm>
          <a:prstGeom prst="roundRect">
            <a:avLst>
              <a:gd name="adj" fmla="val 3552"/>
            </a:avLst>
          </a:prstGeom>
          <a:solidFill>
            <a:srgbClr val="DADBF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9728" tIns="182880" rIns="109728" rtlCol="0" anchor="t"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5xx – Server Error</a:t>
            </a:r>
          </a:p>
          <a:p>
            <a:r>
              <a:rPr lang="en-US" sz="1400" dirty="0">
                <a:solidFill>
                  <a:schemeClr val="tx1"/>
                </a:solidFill>
                <a:latin typeface="Vazirmatn" pitchFamily="2" charset="-78"/>
                <a:cs typeface="Vazirmatn" pitchFamily="2" charset="-78"/>
              </a:rPr>
              <a:t>These indicate that the server has failed to fulfill a valid request.</a:t>
            </a:r>
          </a:p>
        </p:txBody>
      </p:sp>
    </p:spTree>
    <p:extLst>
      <p:ext uri="{BB962C8B-B14F-4D97-AF65-F5344CB8AC3E}">
        <p14:creationId xmlns:p14="http://schemas.microsoft.com/office/powerpoint/2010/main" val="315947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DD1F-8B8B-2E0A-914F-41CBF4C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30757"/>
          </a:xfrm>
        </p:spPr>
        <p:txBody>
          <a:bodyPr/>
          <a:lstStyle/>
          <a:p>
            <a:pPr algn="ctr"/>
            <a:r>
              <a:rPr lang="en-US" cap="none" dirty="0"/>
              <a:t>HTTP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848AA-81A6-37AF-BF44-257F5FF4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4" y="2179170"/>
            <a:ext cx="3574732" cy="967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228A0A-B701-8009-C2FE-A67334DD1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4" y="3795824"/>
            <a:ext cx="3574732" cy="1935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56476-AE42-CABC-C124-9707979C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00" y="2179170"/>
            <a:ext cx="3534897" cy="2846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1E1E7F-8CAC-ECD5-BA49-F5AA4FAFE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682" y="2179170"/>
            <a:ext cx="3534897" cy="27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DD1F-8B8B-2E0A-914F-41CBF4CC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99201"/>
            <a:ext cx="11029616" cy="530757"/>
          </a:xfrm>
        </p:spPr>
        <p:txBody>
          <a:bodyPr/>
          <a:lstStyle/>
          <a:p>
            <a:pPr algn="ctr"/>
            <a:r>
              <a:rPr lang="en-US" cap="none" dirty="0"/>
              <a:t>Raw HTTP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D4A33-9DA4-82ED-962B-AE4DCE75D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69721"/>
            <a:ext cx="7315200" cy="43462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B649D-3A12-1883-F5BE-6D4BD920E17C}"/>
              </a:ext>
            </a:extLst>
          </p:cNvPr>
          <p:cNvSpPr/>
          <p:nvPr/>
        </p:nvSpPr>
        <p:spPr>
          <a:xfrm>
            <a:off x="3805517" y="2501154"/>
            <a:ext cx="2675965" cy="3092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8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1000">
              <a:schemeClr val="tx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spots">
            <a:extLst>
              <a:ext uri="{FF2B5EF4-FFF2-40B4-BE49-F238E27FC236}">
                <a16:creationId xmlns:a16="http://schemas.microsoft.com/office/drawing/2014/main" id="{1B039C06-59D2-FC35-68B2-2B436A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4F64E-6158-F85E-CF41-8E986055A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17966"/>
            <a:ext cx="9144000" cy="62206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Vazirmatn" pitchFamily="2" charset="-78"/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5023561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DF18-5D29-3500-7F05-02B5D4E1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E26A-AAE5-7283-9632-32D5C26FA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some basic programming knowledge.</a:t>
            </a:r>
          </a:p>
          <a:p>
            <a:r>
              <a:rPr lang="en-US" dirty="0"/>
              <a:t>Get familiar with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r>
              <a:rPr lang="en-US" dirty="0"/>
              <a:t>Get familiar with Git &amp; GitHub.</a:t>
            </a:r>
          </a:p>
        </p:txBody>
      </p:sp>
    </p:spTree>
    <p:extLst>
      <p:ext uri="{BB962C8B-B14F-4D97-AF65-F5344CB8AC3E}">
        <p14:creationId xmlns:p14="http://schemas.microsoft.com/office/powerpoint/2010/main" val="207743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78C8DBA-A5C1-C967-D5BA-BC7B31284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50" y="2527548"/>
            <a:ext cx="1371600" cy="137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FC2112-8905-50A0-788C-31476A58B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69" y="3060000"/>
            <a:ext cx="1371600" cy="513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99204-93F3-3228-FAA7-2867306B1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11" y="3106843"/>
            <a:ext cx="1371600" cy="1366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C967C0-5CCB-23F9-D4CB-D96813ACF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92" y="3798000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8FCAA7-BE07-5A3B-E11C-B7AD240F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55" y="4187939"/>
            <a:ext cx="13716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5033AE-3AA2-C7F6-A107-73DF50231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24" y="3762936"/>
            <a:ext cx="1371600" cy="1796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92769-A446-437A-FBBE-091EDF199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49" y="4344846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40001-C9CF-5D5D-44D3-055F9B2AED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12" y="4492329"/>
            <a:ext cx="137160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AC6A8-117A-930A-0291-782BC9173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77" y="4407262"/>
            <a:ext cx="1371600" cy="1541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80DF18-5D29-3500-7F05-02B5D4E1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E26A-AAE5-7283-9632-32D5C26F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400530"/>
          </a:xfrm>
        </p:spPr>
        <p:txBody>
          <a:bodyPr/>
          <a:lstStyle/>
          <a:p>
            <a:r>
              <a:rPr lang="en-US" sz="2400" b="1" dirty="0"/>
              <a:t>Have some basic programming knowledge.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Get familiar with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VSCode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Get familiar with Git &amp; GitHub.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3AB2E-74BA-6967-E55D-EC35D7A3DE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13" y="4173396"/>
            <a:ext cx="13716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DF18-5D29-3500-7F05-02B5D4E1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E26A-AAE5-7283-9632-32D5C26FA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Have some basic programming knowledge.</a:t>
            </a:r>
          </a:p>
          <a:p>
            <a:r>
              <a:rPr lang="en-US" sz="2400" b="1" dirty="0"/>
              <a:t>Get familiar with </a:t>
            </a:r>
            <a:r>
              <a:rPr lang="en-US" sz="2400" b="1" dirty="0" err="1"/>
              <a:t>VSCode</a:t>
            </a:r>
            <a:r>
              <a:rPr lang="en-US" sz="2400" b="1" dirty="0"/>
              <a:t>.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Get familiar with Git &amp; GitHub.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C782C-7295-A54D-0BE2-965BBCD5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33" y="2572852"/>
            <a:ext cx="5674404" cy="39527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BA786-C571-8E8A-11D7-FB166A166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17" y="394803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3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DF18-5D29-3500-7F05-02B5D4E1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B3D0-440D-F1A8-69DC-728FE61F4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60418"/>
            <a:ext cx="9144000" cy="430924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2C64F-9916-16E0-FCC7-028A8AD5F055}"/>
              </a:ext>
            </a:extLst>
          </p:cNvPr>
          <p:cNvSpPr txBox="1"/>
          <p:nvPr/>
        </p:nvSpPr>
        <p:spPr>
          <a:xfrm>
            <a:off x="1524000" y="1653986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VSCode</a:t>
            </a:r>
            <a:r>
              <a:rPr lang="en-US" dirty="0"/>
              <a:t> Extension:</a:t>
            </a:r>
          </a:p>
        </p:txBody>
      </p:sp>
    </p:spTree>
    <p:extLst>
      <p:ext uri="{BB962C8B-B14F-4D97-AF65-F5344CB8AC3E}">
        <p14:creationId xmlns:p14="http://schemas.microsoft.com/office/powerpoint/2010/main" val="311858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DF18-5D29-3500-7F05-02B5D4E1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E26A-AAE5-7283-9632-32D5C26FA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Have some basic programming knowledge.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Get familiar with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VSCode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.</a:t>
            </a:r>
          </a:p>
          <a:p>
            <a:r>
              <a:rPr lang="en-US" sz="2400" b="1" dirty="0"/>
              <a:t>Get familiar with Git &amp; GitHub.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831C1-6737-2162-7263-CF274E58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12" y="1771616"/>
            <a:ext cx="3457600" cy="44767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543E5-E8EB-3A76-9D93-66D0BBF1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48" y="3744230"/>
            <a:ext cx="3291840" cy="12201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C2D7CA2-026E-7F94-8618-4BD8A0717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0588" y="3896114"/>
            <a:ext cx="2194560" cy="9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1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DF18-5D29-3500-7F05-02B5D4E1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E26A-AAE5-7283-9632-32D5C26FA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Have some basic programming knowledge.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Get familiar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VSCode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Get familiar with Git &amp; GitHub.</a:t>
            </a:r>
          </a:p>
          <a:p>
            <a:r>
              <a:rPr lang="en-US" sz="2400" b="1" dirty="0"/>
              <a:t>Search </a:t>
            </a:r>
            <a:r>
              <a:rPr lang="en-US" sz="2400" b="1" dirty="0" err="1"/>
              <a:t>search</a:t>
            </a:r>
            <a:r>
              <a:rPr lang="en-US" sz="2400" b="1" dirty="0"/>
              <a:t> </a:t>
            </a:r>
            <a:r>
              <a:rPr lang="en-US" sz="2400" b="1" dirty="0" err="1"/>
              <a:t>search</a:t>
            </a:r>
            <a:r>
              <a:rPr lang="en-US" sz="2400" b="1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857AA-F9CE-6C42-9FB5-5E7D8EBB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38" y="4176152"/>
            <a:ext cx="32004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8C47F-6C24-C9DB-5F85-4EFFCAF0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34" y="4573186"/>
            <a:ext cx="4114800" cy="719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DC78A-70C4-3CA2-12A3-07B68A622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88" y="1961029"/>
            <a:ext cx="1943101" cy="19431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92558B-92A4-EA10-CD16-543207A1D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305" y="424702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4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E456D-0D29-C663-49AB-DF612F22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UI/UX Designer vs Front-end Developer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AC4A5-38B0-50F6-102D-004A33CA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83409"/>
            <a:ext cx="8229600" cy="3900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9C524-166E-0FD8-B982-6632B2F753AD}"/>
              </a:ext>
            </a:extLst>
          </p:cNvPr>
          <p:cNvSpPr txBox="1"/>
          <p:nvPr/>
        </p:nvSpPr>
        <p:spPr>
          <a:xfrm>
            <a:off x="1990165" y="2085867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UI: User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A02BD-AD98-DBB8-A503-072B48F89057}"/>
              </a:ext>
            </a:extLst>
          </p:cNvPr>
          <p:cNvSpPr txBox="1"/>
          <p:nvPr/>
        </p:nvSpPr>
        <p:spPr>
          <a:xfrm>
            <a:off x="3756212" y="2085867"/>
            <a:ext cx="211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UX: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20609132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714</TotalTime>
  <Words>517</Words>
  <Application>Microsoft Office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Consolas</vt:lpstr>
      <vt:lpstr>Corbel</vt:lpstr>
      <vt:lpstr>Gill Sans MT</vt:lpstr>
      <vt:lpstr>Vazirmatn</vt:lpstr>
      <vt:lpstr>Wingdings</vt:lpstr>
      <vt:lpstr>Wingdings 2</vt:lpstr>
      <vt:lpstr>Wingdings 3</vt:lpstr>
      <vt:lpstr>Office Theme</vt:lpstr>
      <vt:lpstr>Banded</vt:lpstr>
      <vt:lpstr>Ion</vt:lpstr>
      <vt:lpstr>1_Office Theme</vt:lpstr>
      <vt:lpstr>Dividend</vt:lpstr>
      <vt:lpstr>Lesson 1: The Basics</vt:lpstr>
      <vt:lpstr>Certificate</vt:lpstr>
      <vt:lpstr>Prerequisites</vt:lpstr>
      <vt:lpstr>Prerequisites</vt:lpstr>
      <vt:lpstr>Prerequisites</vt:lpstr>
      <vt:lpstr>Prerequisites</vt:lpstr>
      <vt:lpstr>Prerequisites</vt:lpstr>
      <vt:lpstr>Prerequisites</vt:lpstr>
      <vt:lpstr>UI/UX Designer vs Front-end Developer</vt:lpstr>
      <vt:lpstr>Figma, a tool for designers</vt:lpstr>
      <vt:lpstr>Welcome to the course!</vt:lpstr>
      <vt:lpstr>The Building Blocks</vt:lpstr>
      <vt:lpstr>The Building Blocks</vt:lpstr>
      <vt:lpstr>The Building Blocks</vt:lpstr>
      <vt:lpstr>The Building Blocks</vt:lpstr>
      <vt:lpstr>JavaScript Frameworks</vt:lpstr>
      <vt:lpstr>Schedule</vt:lpstr>
      <vt:lpstr>HTTP Protocol</vt:lpstr>
      <vt:lpstr>URL (Uniform Resource Locator)</vt:lpstr>
      <vt:lpstr>HTTP (Hypertext Transfer Protocol)</vt:lpstr>
      <vt:lpstr>HTTP Request</vt:lpstr>
      <vt:lpstr>Raw HTTP Request</vt:lpstr>
      <vt:lpstr>HTTP Response</vt:lpstr>
      <vt:lpstr>HTTP Response</vt:lpstr>
      <vt:lpstr>Raw HTTP Response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L1: The Basics</dc:title>
  <dc:creator>Misagh M</dc:creator>
  <cp:keywords>ACM, Summer of Code, SoC 2024</cp:keywords>
  <cp:lastModifiedBy>Misagh M</cp:lastModifiedBy>
  <cp:revision>109</cp:revision>
  <dcterms:created xsi:type="dcterms:W3CDTF">2024-07-15T16:22:31Z</dcterms:created>
  <dcterms:modified xsi:type="dcterms:W3CDTF">2024-09-26T15:43:17Z</dcterms:modified>
  <cp:category>Front-end Developement Course</cp:category>
</cp:coreProperties>
</file>